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7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F00C-AEE1-40E4-BE4F-20BFF54E7F7A}" type="datetimeFigureOut">
              <a:rPr lang="en-US" smtClean="0"/>
              <a:t>4/21/2009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A21D-E72D-4C65-8305-B038071AE9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F00C-AEE1-40E4-BE4F-20BFF54E7F7A}" type="datetimeFigureOut">
              <a:rPr lang="en-US" smtClean="0"/>
              <a:t>4/21/2009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A21D-E72D-4C65-8305-B038071AE9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F00C-AEE1-40E4-BE4F-20BFF54E7F7A}" type="datetimeFigureOut">
              <a:rPr lang="en-US" smtClean="0"/>
              <a:t>4/21/2009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A21D-E72D-4C65-8305-B038071AE9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F00C-AEE1-40E4-BE4F-20BFF54E7F7A}" type="datetimeFigureOut">
              <a:rPr lang="en-US" smtClean="0"/>
              <a:t>4/21/2009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A21D-E72D-4C65-8305-B038071AE9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F00C-AEE1-40E4-BE4F-20BFF54E7F7A}" type="datetimeFigureOut">
              <a:rPr lang="en-US" smtClean="0"/>
              <a:t>4/21/2009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A21D-E72D-4C65-8305-B038071AE9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F00C-AEE1-40E4-BE4F-20BFF54E7F7A}" type="datetimeFigureOut">
              <a:rPr lang="en-US" smtClean="0"/>
              <a:t>4/21/2009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A21D-E72D-4C65-8305-B038071AE9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F00C-AEE1-40E4-BE4F-20BFF54E7F7A}" type="datetimeFigureOut">
              <a:rPr lang="en-US" smtClean="0"/>
              <a:t>4/21/2009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A21D-E72D-4C65-8305-B038071AE9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F00C-AEE1-40E4-BE4F-20BFF54E7F7A}" type="datetimeFigureOut">
              <a:rPr lang="en-US" smtClean="0"/>
              <a:t>4/21/2009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A21D-E72D-4C65-8305-B038071AE9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F00C-AEE1-40E4-BE4F-20BFF54E7F7A}" type="datetimeFigureOut">
              <a:rPr lang="en-US" smtClean="0"/>
              <a:t>4/21/2009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A21D-E72D-4C65-8305-B038071AE9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F00C-AEE1-40E4-BE4F-20BFF54E7F7A}" type="datetimeFigureOut">
              <a:rPr lang="en-US" smtClean="0"/>
              <a:t>4/21/2009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A21D-E72D-4C65-8305-B038071AE9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F00C-AEE1-40E4-BE4F-20BFF54E7F7A}" type="datetimeFigureOut">
              <a:rPr lang="en-US" smtClean="0"/>
              <a:t>4/21/2009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A21D-E72D-4C65-8305-B038071AE9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FF00C-AEE1-40E4-BE4F-20BFF54E7F7A}" type="datetimeFigureOut">
              <a:rPr lang="en-US" smtClean="0"/>
              <a:t>4/21/2009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0A21D-E72D-4C65-8305-B038071AE95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Competitive Dynamics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Market shares held by 20 largest firms</a:t>
            </a:r>
          </a:p>
          <a:p>
            <a:pPr lvl="1"/>
            <a:r>
              <a:rPr lang="en-US" dirty="0" smtClean="0"/>
              <a:t>Overall downward trend from 1965 until 1995</a:t>
            </a:r>
          </a:p>
          <a:p>
            <a:pPr lvl="1"/>
            <a:r>
              <a:rPr lang="en-US" dirty="0" smtClean="0"/>
              <a:t>Trending upward since 1995 </a:t>
            </a:r>
          </a:p>
          <a:p>
            <a:pPr lvl="2"/>
            <a:r>
              <a:rPr lang="en-US" dirty="0" smtClean="0"/>
              <a:t>High IT industries market shares rising faster than Low IT industries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Competitive 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Market Turbulence</a:t>
            </a:r>
          </a:p>
          <a:p>
            <a:pPr lvl="1"/>
            <a:r>
              <a:rPr lang="en-US" dirty="0" smtClean="0"/>
              <a:t>Average jump up or down in rankings from year to year</a:t>
            </a:r>
          </a:p>
          <a:p>
            <a:pPr lvl="1"/>
            <a:r>
              <a:rPr lang="en-US" dirty="0" smtClean="0"/>
              <a:t>Company isn’t on top of the rankings for long</a:t>
            </a:r>
          </a:p>
          <a:p>
            <a:pPr lvl="2"/>
            <a:r>
              <a:rPr lang="en-US" dirty="0" smtClean="0"/>
              <a:t>Research shows that High IT industries are more turbulent</a:t>
            </a:r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Competitive 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Performance Spread</a:t>
            </a:r>
          </a:p>
          <a:p>
            <a:pPr lvl="1"/>
            <a:r>
              <a:rPr lang="en-US" dirty="0" smtClean="0"/>
              <a:t>Spread in gross profit margin between “winners” (75</a:t>
            </a:r>
            <a:r>
              <a:rPr lang="en-US" baseline="30000" dirty="0" smtClean="0"/>
              <a:t>th</a:t>
            </a:r>
            <a:r>
              <a:rPr lang="en-US" dirty="0" smtClean="0"/>
              <a:t> percentile) and “losers” (25</a:t>
            </a:r>
            <a:r>
              <a:rPr lang="en-US" baseline="30000" dirty="0" smtClean="0"/>
              <a:t>th</a:t>
            </a:r>
            <a:r>
              <a:rPr lang="en-US" dirty="0" smtClean="0"/>
              <a:t> percentile)</a:t>
            </a:r>
          </a:p>
          <a:p>
            <a:pPr lvl="2"/>
            <a:r>
              <a:rPr lang="en-US" dirty="0" smtClean="0"/>
              <a:t>High IT companies rose at a very fast rate</a:t>
            </a:r>
          </a:p>
          <a:p>
            <a:pPr lvl="2"/>
            <a:r>
              <a:rPr lang="en-US" dirty="0" smtClean="0"/>
              <a:t>Low IT companies fell</a:t>
            </a:r>
          </a:p>
          <a:p>
            <a:pPr lvl="2"/>
            <a:r>
              <a:rPr lang="en-US" dirty="0" smtClean="0"/>
              <a:t>Spread has grown 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r>
              <a:rPr lang="en-US" dirty="0" smtClean="0"/>
              <a:t>Companies were projected to spend 190 billion dollars on enterprise software in 2008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CVS and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out IT:</a:t>
            </a:r>
          </a:p>
          <a:p>
            <a:pPr lvl="1"/>
            <a:r>
              <a:rPr lang="en-US" dirty="0" smtClean="0"/>
              <a:t>CVS innovation would have been much, much slower</a:t>
            </a:r>
          </a:p>
          <a:p>
            <a:pPr lvl="1"/>
            <a:r>
              <a:rPr lang="en-US" dirty="0" smtClean="0"/>
              <a:t>Would not have been able to replicate and share innovations nation and world wide instead of locally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companies have option of using IT</a:t>
            </a:r>
          </a:p>
          <a:p>
            <a:pPr lvl="1"/>
            <a:r>
              <a:rPr lang="en-US" dirty="0" smtClean="0"/>
              <a:t>Not all will be able to effectively</a:t>
            </a:r>
          </a:p>
          <a:p>
            <a:r>
              <a:rPr lang="en-US" dirty="0" smtClean="0"/>
              <a:t>Best use of IT wins for awhile, but competitors catch up quickly</a:t>
            </a:r>
          </a:p>
          <a:p>
            <a:pPr lvl="1"/>
            <a:r>
              <a:rPr lang="en-US" dirty="0" smtClean="0"/>
              <a:t>Instead of just replicating processes, competitors improve upon each others</a:t>
            </a:r>
          </a:p>
          <a:p>
            <a:r>
              <a:rPr lang="en-US" dirty="0" smtClean="0"/>
              <a:t>Success causes companies to keep trying to advance IT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overall industry performance rises, successful implementers of IT pull away from competition</a:t>
            </a:r>
          </a:p>
          <a:p>
            <a:r>
              <a:rPr lang="en-US" dirty="0" smtClean="0"/>
              <a:t>Competitors leap frog each other over </a:t>
            </a:r>
            <a:r>
              <a:rPr lang="en-US" smtClean="0"/>
              <a:t>time (Turbulence)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226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Competitive Dynamics</vt:lpstr>
      <vt:lpstr>Competitive Dynamics</vt:lpstr>
      <vt:lpstr>Competitive Dynamics</vt:lpstr>
      <vt:lpstr>CVS and IT</vt:lpstr>
      <vt:lpstr>IT Competition</vt:lpstr>
      <vt:lpstr>IT Competition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kwdoneyko</dc:creator>
  <cp:lastModifiedBy>kwdoneyko</cp:lastModifiedBy>
  <cp:revision>6</cp:revision>
  <dcterms:created xsi:type="dcterms:W3CDTF">2009-04-21T19:17:37Z</dcterms:created>
  <dcterms:modified xsi:type="dcterms:W3CDTF">2009-04-21T20:08:35Z</dcterms:modified>
</cp:coreProperties>
</file>